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0"/>
  </p:notesMasterIdLst>
  <p:handoutMasterIdLst>
    <p:handoutMasterId r:id="rId21"/>
  </p:handoutMasterIdLst>
  <p:sldIdLst>
    <p:sldId id="257" r:id="rId3"/>
    <p:sldId id="263" r:id="rId4"/>
    <p:sldId id="1553" r:id="rId5"/>
    <p:sldId id="1562" r:id="rId6"/>
    <p:sldId id="1555" r:id="rId7"/>
    <p:sldId id="1551" r:id="rId8"/>
    <p:sldId id="1549" r:id="rId9"/>
    <p:sldId id="1550" r:id="rId10"/>
    <p:sldId id="1559" r:id="rId11"/>
    <p:sldId id="1560" r:id="rId12"/>
    <p:sldId id="1552" r:id="rId13"/>
    <p:sldId id="1561" r:id="rId14"/>
    <p:sldId id="1554" r:id="rId15"/>
    <p:sldId id="1556" r:id="rId16"/>
    <p:sldId id="265" r:id="rId17"/>
    <p:sldId id="283" r:id="rId18"/>
    <p:sldId id="279"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62"/>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88" autoAdjust="0"/>
    <p:restoredTop sz="91330" autoAdjust="0"/>
  </p:normalViewPr>
  <p:slideViewPr>
    <p:cSldViewPr snapToGrid="0">
      <p:cViewPr varScale="1">
        <p:scale>
          <a:sx n="79" d="100"/>
          <a:sy n="79" d="100"/>
        </p:scale>
        <p:origin x="490" y="8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12/16/2019 9:29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12/16/2019 9:29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12/16/2019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12/16/2019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12/16/2019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12/16/2019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a:t>SP  </a:t>
            </a:r>
            <a:r>
              <a:rPr lang="en-US" sz="3600" dirty="0"/>
              <a:t>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 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12/16/2019</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Over the past several years, with the evolution of Office 365, development of SharePoint solutions has encountered a new set of challenges: while on one hand IT and Tenant administrators require a new set of tools to control how data get accessed and consumed in their tenancies, developers, on the other hand, want to programmatically control the whole lifecycle, experience, and data access capabilities of a Site.</a:t>
            </a:r>
          </a:p>
          <a:p>
            <a:r>
              <a:rPr lang="en-US" sz="1200" dirty="0">
                <a:latin typeface="+mn-lt"/>
              </a:rPr>
              <a:t> </a:t>
            </a:r>
          </a:p>
          <a:p>
            <a:r>
              <a:rPr lang="en-US" sz="1200" dirty="0">
                <a:latin typeface="+mn-lt"/>
              </a:rPr>
              <a:t>Unfortunately, developers today find themselves constraint around building app parts as a result of </a:t>
            </a:r>
            <a:r>
              <a:rPr lang="en-US" sz="1200" dirty="0" err="1">
                <a:latin typeface="+mn-lt"/>
              </a:rPr>
              <a:t>iFrames</a:t>
            </a:r>
            <a:r>
              <a:rPr lang="en-US" sz="1200" dirty="0">
                <a:latin typeface="+mn-lt"/>
              </a:rPr>
              <a:t>, a reduced set of APIs, and no integration with cross Office 365 workloads. This in turn limits their ability to develop powerful portals that extend SharePoint.</a:t>
            </a:r>
          </a:p>
          <a:p>
            <a:r>
              <a:rPr lang="en-US" sz="1200" dirty="0">
                <a:latin typeface="+mn-lt"/>
              </a:rPr>
              <a:t> </a:t>
            </a:r>
          </a:p>
          <a:p>
            <a:r>
              <a:rPr lang="en-US" sz="1200" dirty="0">
                <a:latin typeface="+mn-lt"/>
              </a:rPr>
              <a:t>The client-side development framework will deliver capabilities that will help both first party and third party developers build powerful, rich applications and provide an enjoyable web experience in Office 365 for end users that are both intuitive and simple to consume.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12/16/2019 9:29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12/16/2019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12/16/2019 9:29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0552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289124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2.xml"/><Relationship Id="rId1" Type="http://schemas.openxmlformats.org/officeDocument/2006/relationships/slideLayout" Target="../slideLayouts/slideLayout30.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aka.ms/spfx-setup-tena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4.emf"/><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an Office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p:txBody>
          <a:bodyPr/>
          <a:lstStyle/>
          <a:p>
            <a:r>
              <a:rPr lang="en-US"/>
              <a:t>Office 365 Developer Tenant Setup Steps</a:t>
            </a:r>
          </a:p>
        </p:txBody>
      </p:sp>
      <p:sp>
        <p:nvSpPr>
          <p:cNvPr id="6" name="Rectangle 5">
            <a:extLst>
              <a:ext uri="{FF2B5EF4-FFF2-40B4-BE49-F238E27FC236}">
                <a16:creationId xmlns=""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Office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pic>
        <p:nvPicPr>
          <p:cNvPr id="7" name="Picture 6">
            <a:extLst>
              <a:ext uri="{FF2B5EF4-FFF2-40B4-BE49-F238E27FC236}">
                <a16:creationId xmlns="" xmlns:a16="http://schemas.microsoft.com/office/drawing/2014/main" id="{699BEAB1-A11C-473D-91E6-77F091AAC1CE}"/>
              </a:ext>
            </a:extLst>
          </p:cNvPr>
          <p:cNvPicPr>
            <a:picLocks noChangeAspect="1"/>
          </p:cNvPicPr>
          <p:nvPr/>
        </p:nvPicPr>
        <p:blipFill>
          <a:blip r:embed="rId4"/>
          <a:stretch>
            <a:fillRect/>
          </a:stretch>
        </p:blipFill>
        <p:spPr>
          <a:xfrm>
            <a:off x="1899349" y="2495846"/>
            <a:ext cx="8637776" cy="4219913"/>
          </a:xfrm>
          <a:prstGeom prst="rect">
            <a:avLst/>
          </a:prstGeom>
          <a:ln>
            <a:solidFill>
              <a:schemeClr val="bg1">
                <a:lumMod val="90000"/>
              </a:schemeClr>
            </a:solidFill>
          </a:ln>
        </p:spPr>
      </p:pic>
    </p:spTree>
    <p:extLst>
      <p:ext uri="{BB962C8B-B14F-4D97-AF65-F5344CB8AC3E}">
        <p14:creationId xmlns:p14="http://schemas.microsoft.com/office/powerpoint/2010/main" val="45469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6" name="Picture 5">
            <a:extLst>
              <a:ext uri="{FF2B5EF4-FFF2-40B4-BE49-F238E27FC236}">
                <a16:creationId xmlns="" xmlns:a16="http://schemas.microsoft.com/office/drawing/2014/main" id="{36ED371F-4859-405E-942F-9266E57AC8C8}"/>
              </a:ext>
            </a:extLst>
          </p:cNvPr>
          <p:cNvPicPr>
            <a:picLocks noChangeAspect="1"/>
          </p:cNvPicPr>
          <p:nvPr/>
        </p:nvPicPr>
        <p:blipFill>
          <a:blip r:embed="rId4"/>
          <a:stretch>
            <a:fillRect/>
          </a:stretch>
        </p:blipFill>
        <p:spPr>
          <a:xfrm>
            <a:off x="636486" y="3043724"/>
            <a:ext cx="11163502" cy="3806385"/>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Office 365 Tenant</a:t>
            </a:r>
          </a:p>
          <a:p>
            <a:r>
              <a:rPr lang="en-US" dirty="0">
                <a:hlinkClick r:id="rId4"/>
              </a:rPr>
              <a:t>http://aka.ms/spfx-setup-tenant</a:t>
            </a:r>
            <a:r>
              <a:rPr lang="en-US" dirty="0"/>
              <a:t> </a:t>
            </a:r>
          </a:p>
          <a:p>
            <a:pPr lvl="0"/>
            <a:endParaRPr lang="en-US" dirty="0"/>
          </a:p>
          <a:p>
            <a:pPr lvl="0"/>
            <a:r>
              <a:rPr lang="en-US" dirty="0"/>
              <a:t>Office Developer Program</a:t>
            </a:r>
          </a:p>
          <a:p>
            <a:r>
              <a:rPr lang="en-US" u="sng" dirty="0">
                <a:hlinkClick r:id="rId5"/>
              </a:rPr>
              <a:t>https://aka.ms/offdp</a:t>
            </a:r>
            <a:endParaRPr lang="en-US" dirty="0"/>
          </a:p>
          <a:p>
            <a:pPr lvl="0"/>
            <a:endParaRPr lang="en-US" dirty="0"/>
          </a:p>
          <a:p>
            <a:pPr lvl="0"/>
            <a:r>
              <a:rPr lang="en-US" dirty="0"/>
              <a:t>SharePoint Developer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Office 365 developer tenant for </a:t>
            </a:r>
            <a:r>
              <a:rPr lang="en-US" sz="2000" dirty="0" err="1"/>
              <a:t>SPFx</a:t>
            </a:r>
            <a:r>
              <a:rPr lang="en-US" sz="2000" dirty="0"/>
              <a:t>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mc:Choice xmlns=""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334" y="456282"/>
            <a:ext cx="11869806" cy="5420481"/>
          </a:xfrm>
          <a:prstGeom prst="rect">
            <a:avLst/>
          </a:prstGeom>
        </p:spPr>
      </p:pic>
    </p:spTree>
    <p:extLst>
      <p:ext uri="{BB962C8B-B14F-4D97-AF65-F5344CB8AC3E}">
        <p14:creationId xmlns:p14="http://schemas.microsoft.com/office/powerpoint/2010/main" val="24487515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r>
              <a:rPr lang="en-US" sz="1800" dirty="0"/>
              <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1337</Words>
  <Application>Microsoft Office PowerPoint</Application>
  <PresentationFormat>Custom</PresentationFormat>
  <Paragraphs>181</Paragraphs>
  <Slides>17</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PowerPoint Presentation</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Office 365 Developer Tenant Setup Steps</vt:lpstr>
      <vt:lpstr>Sign up for an Office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2019-12-16T04:00:01Z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